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13" r:id="rId2"/>
    <p:sldId id="946" r:id="rId3"/>
    <p:sldId id="947" r:id="rId4"/>
    <p:sldId id="948" r:id="rId5"/>
    <p:sldId id="951" r:id="rId6"/>
    <p:sldId id="949" r:id="rId7"/>
    <p:sldId id="950" r:id="rId8"/>
  </p:sldIdLst>
  <p:sldSz cx="9144000" cy="6858000" type="screen4x3"/>
  <p:notesSz cx="6858000" cy="9034463"/>
  <p:defaultTextStyle>
    <a:defPPr>
      <a:defRPr lang="en-US"/>
    </a:defPPr>
    <a:lvl1pPr algn="ctr" rtl="0" fontAlgn="base">
      <a:lnSpc>
        <a:spcPct val="80000"/>
      </a:lnSpc>
      <a:spcBef>
        <a:spcPct val="50000"/>
      </a:spcBef>
      <a:spcAft>
        <a:spcPct val="0"/>
      </a:spcAft>
      <a:buFont typeface="Wingdings" pitchFamily="2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ctr" rtl="0" fontAlgn="base">
      <a:lnSpc>
        <a:spcPct val="80000"/>
      </a:lnSpc>
      <a:spcBef>
        <a:spcPct val="50000"/>
      </a:spcBef>
      <a:spcAft>
        <a:spcPct val="0"/>
      </a:spcAft>
      <a:buFont typeface="Wingdings" pitchFamily="2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ctr" rtl="0" fontAlgn="base">
      <a:lnSpc>
        <a:spcPct val="80000"/>
      </a:lnSpc>
      <a:spcBef>
        <a:spcPct val="50000"/>
      </a:spcBef>
      <a:spcAft>
        <a:spcPct val="0"/>
      </a:spcAft>
      <a:buFont typeface="Wingdings" pitchFamily="2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ctr" rtl="0" fontAlgn="base">
      <a:lnSpc>
        <a:spcPct val="80000"/>
      </a:lnSpc>
      <a:spcBef>
        <a:spcPct val="50000"/>
      </a:spcBef>
      <a:spcAft>
        <a:spcPct val="0"/>
      </a:spcAft>
      <a:buFont typeface="Wingdings" pitchFamily="2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ctr" rtl="0" fontAlgn="base">
      <a:lnSpc>
        <a:spcPct val="80000"/>
      </a:lnSpc>
      <a:spcBef>
        <a:spcPct val="50000"/>
      </a:spcBef>
      <a:spcAft>
        <a:spcPct val="0"/>
      </a:spcAft>
      <a:buFont typeface="Wingdings" pitchFamily="2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00"/>
    <a:srgbClr val="C0C0C0"/>
    <a:srgbClr val="CDC9B3"/>
    <a:srgbClr val="D5D1BF"/>
    <a:srgbClr val="F2F0EC"/>
    <a:srgbClr val="EFEDE7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601" autoAdjust="0"/>
    <p:restoredTop sz="97707" autoAdjust="0"/>
  </p:normalViewPr>
  <p:slideViewPr>
    <p:cSldViewPr>
      <p:cViewPr>
        <p:scale>
          <a:sx n="50" d="100"/>
          <a:sy n="50" d="100"/>
        </p:scale>
        <p:origin x="-1234" y="106"/>
      </p:cViewPr>
      <p:guideLst>
        <p:guide orient="horz" pos="1296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530" y="-84"/>
      </p:cViewPr>
      <p:guideLst>
        <p:guide orient="horz" pos="2845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2025"/>
            <a:ext cx="297021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582025"/>
            <a:ext cx="297021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66227B53-3DFD-4807-A97E-2D047160A5A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676275"/>
            <a:ext cx="4518025" cy="3389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92600"/>
            <a:ext cx="5029200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2025"/>
            <a:ext cx="297021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582025"/>
            <a:ext cx="297021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CC8E61DF-F90A-4E72-BF57-182E91144A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10747-FE69-4743-B58F-AC7E39BA99F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376E8-8A60-42F9-8D19-C7196A1E93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21475" y="685800"/>
            <a:ext cx="204152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93725" y="685800"/>
            <a:ext cx="597535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E8F6C-24B1-4F21-9302-9C5EF4FDD9D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315200" cy="533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593725" y="1371600"/>
            <a:ext cx="8169275" cy="48006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266C1-4FAE-4626-81B8-B3546D7BED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5C627-EBE1-4C0A-B522-07A9D7962E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384EE-F678-49FB-973A-D2870643E3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93725" y="1371600"/>
            <a:ext cx="40084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4563" y="1371600"/>
            <a:ext cx="400843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1338-B754-4E1B-BE48-92CC740B07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C8733-FD46-4176-8066-C74C53AB30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F82E6-1383-429E-9FF8-956E3AA08E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79F49-2168-49B6-B8D1-2391D1440F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A91C8-8DFB-4ACA-9C35-8CA36FD65E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8B91F-D40D-420D-B8C2-A2BAF18F6F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%19CABECALHO%20MASTER%20NOVO.jpg%20%20%20%20%20%20%20%20%20%20%20%20%20%20%20%20%20%20%20%20%20%20%20%20%20%20%20%20%20%20%20%20%20%20%20%20%20%20000186BB%0cG3%20Ricardo%202%20%20%20%20%20%20%20%20%20%20%20%20%20%20%20%20%20%20%20BAE4642E: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%16RODAP&#201;%20MASTER%20NOVO.jpg%20%20%20%20%20%20%20%20%20%20%20%20%20%20%20%20%20%20%20%20%20%20%20%20%20%20%20%20%20%20%20%20%20%20%20%20%20%20%20%20%20000186BB%0cG3%20Ricardo%202%20%20%20%20%20%20%20%20%20%20%20%20%20%20%20%20%20%20%20BAE4642E: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3" descr="RODAPÉ MASTER NOVO.jpg                                         000186BBG3 Ricardo 2                   BAE4642E:"/>
          <p:cNvPicPr>
            <a:picLocks noChangeAspect="1" noChangeArrowheads="1"/>
          </p:cNvPicPr>
          <p:nvPr userDrawn="1"/>
        </p:nvPicPr>
        <p:blipFill>
          <a:blip r:embed="rId14" r:link="rId15" cstate="print"/>
          <a:srcRect b="21622"/>
          <a:stretch>
            <a:fillRect/>
          </a:stretch>
        </p:blipFill>
        <p:spPr bwMode="auto">
          <a:xfrm>
            <a:off x="1588" y="6581775"/>
            <a:ext cx="91455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4" descr="CABECALHO MASTER NOVO.jpg                                      000186BBG3 Ricardo 2                   BAE4642E:"/>
          <p:cNvPicPr>
            <a:picLocks noChangeAspect="1" noChangeArrowheads="1"/>
          </p:cNvPicPr>
          <p:nvPr userDrawn="1"/>
        </p:nvPicPr>
        <p:blipFill>
          <a:blip r:embed="rId16" r:link="rId17" cstate="print"/>
          <a:srcRect/>
          <a:stretch>
            <a:fillRect/>
          </a:stretch>
        </p:blipFill>
        <p:spPr bwMode="auto">
          <a:xfrm>
            <a:off x="0" y="0"/>
            <a:ext cx="9145588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6858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371600"/>
            <a:ext cx="81692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7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000" b="1">
                <a:latin typeface="Arial" pitchFamily="34" charset="0"/>
              </a:defRPr>
            </a:lvl1pPr>
          </a:lstStyle>
          <a:p>
            <a:pPr>
              <a:defRPr/>
            </a:pPr>
            <a:fld id="{EA4BFEE7-E92F-4C40-BC72-E5E3C5DFFA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5" r:id="rId1"/>
    <p:sldLayoutId id="2147484336" r:id="rId2"/>
    <p:sldLayoutId id="2147484337" r:id="rId3"/>
    <p:sldLayoutId id="2147484338" r:id="rId4"/>
    <p:sldLayoutId id="2147484339" r:id="rId5"/>
    <p:sldLayoutId id="2147484340" r:id="rId6"/>
    <p:sldLayoutId id="2147484341" r:id="rId7"/>
    <p:sldLayoutId id="2147484342" r:id="rId8"/>
    <p:sldLayoutId id="2147484343" r:id="rId9"/>
    <p:sldLayoutId id="2147484344" r:id="rId10"/>
    <p:sldLayoutId id="2147484345" r:id="rId11"/>
    <p:sldLayoutId id="214748434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9pPr>
    </p:titleStyle>
    <p:bodyStyle>
      <a:lvl1pPr marL="150813" indent="-150813" algn="l" rtl="0" eaLnBrk="0" fontAlgn="base" hangingPunct="0">
        <a:lnSpc>
          <a:spcPct val="130000"/>
        </a:lnSpc>
        <a:spcBef>
          <a:spcPct val="70000"/>
        </a:spcBef>
        <a:spcAft>
          <a:spcPct val="0"/>
        </a:spcAft>
        <a:buSzPct val="120000"/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87363" indent="-147638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Font typeface="Times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814388" indent="-134938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85000"/>
        <a:buFont typeface="Times" pitchFamily="18" charset="0"/>
        <a:buChar char="–"/>
        <a:defRPr sz="2400">
          <a:solidFill>
            <a:schemeClr val="tx1"/>
          </a:solidFill>
          <a:latin typeface="+mn-lt"/>
        </a:defRPr>
      </a:lvl3pPr>
      <a:lvl4pPr marL="1173163" indent="-166688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70000"/>
        <a:buFont typeface="Times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1500188" indent="-138113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60000"/>
        <a:buFont typeface="Times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1958975" indent="-138113" algn="l" rtl="0" fontAlgn="base">
        <a:lnSpc>
          <a:spcPct val="130000"/>
        </a:lnSpc>
        <a:spcBef>
          <a:spcPct val="20000"/>
        </a:spcBef>
        <a:spcAft>
          <a:spcPct val="0"/>
        </a:spcAft>
        <a:buSzPct val="60000"/>
        <a:buFont typeface="Times" pitchFamily="18" charset="0"/>
        <a:buChar char="–"/>
        <a:defRPr>
          <a:solidFill>
            <a:schemeClr val="tx1"/>
          </a:solidFill>
          <a:latin typeface="+mn-lt"/>
        </a:defRPr>
      </a:lvl6pPr>
      <a:lvl7pPr marL="2416175" indent="-138113" algn="l" rtl="0" fontAlgn="base">
        <a:lnSpc>
          <a:spcPct val="130000"/>
        </a:lnSpc>
        <a:spcBef>
          <a:spcPct val="20000"/>
        </a:spcBef>
        <a:spcAft>
          <a:spcPct val="0"/>
        </a:spcAft>
        <a:buSzPct val="60000"/>
        <a:buFont typeface="Times" pitchFamily="18" charset="0"/>
        <a:buChar char="–"/>
        <a:defRPr>
          <a:solidFill>
            <a:schemeClr val="tx1"/>
          </a:solidFill>
          <a:latin typeface="+mn-lt"/>
        </a:defRPr>
      </a:lvl7pPr>
      <a:lvl8pPr marL="2873375" indent="-138113" algn="l" rtl="0" fontAlgn="base">
        <a:lnSpc>
          <a:spcPct val="130000"/>
        </a:lnSpc>
        <a:spcBef>
          <a:spcPct val="20000"/>
        </a:spcBef>
        <a:spcAft>
          <a:spcPct val="0"/>
        </a:spcAft>
        <a:buSzPct val="60000"/>
        <a:buFont typeface="Times" pitchFamily="18" charset="0"/>
        <a:buChar char="–"/>
        <a:defRPr>
          <a:solidFill>
            <a:schemeClr val="tx1"/>
          </a:solidFill>
          <a:latin typeface="+mn-lt"/>
        </a:defRPr>
      </a:lvl8pPr>
      <a:lvl9pPr marL="3330575" indent="-138113" algn="l" rtl="0" fontAlgn="base">
        <a:lnSpc>
          <a:spcPct val="130000"/>
        </a:lnSpc>
        <a:spcBef>
          <a:spcPct val="20000"/>
        </a:spcBef>
        <a:spcAft>
          <a:spcPct val="0"/>
        </a:spcAft>
        <a:buSzPct val="60000"/>
        <a:buFont typeface="Times" pitchFamily="18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%0fCAPA%20NOVA%202.jpg%20%20%20%20%20%20%20%20%20%20%20%20%20%20%20%20%20%20%20%20%20%20%20%20%20%20%20%20%20%20%20%20%20%20%20%20%20%20%20%20%20%20%20%20%20%20%20%20000186BB%0cG3%20Ricardo%202%20%20%20%20%20%20%20%20%20%20%20%20%20%20%20%20%20%20%20BAE4642E: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APA NOVA 2.jpg                                                000186BBG3 Ricardo 2                   BAE4642E:"/>
          <p:cNvPicPr>
            <a:picLocks noChangeAspect="1" noChangeArrowheads="1"/>
          </p:cNvPicPr>
          <p:nvPr/>
        </p:nvPicPr>
        <p:blipFill>
          <a:blip r:embed="rId2" r:link="rId3" cstate="print"/>
          <a:srcRect l="4523" t="6572" r="5025" b="3014"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tângulo 2"/>
          <p:cNvSpPr>
            <a:spLocks noChangeArrowheads="1"/>
          </p:cNvSpPr>
          <p:nvPr/>
        </p:nvSpPr>
        <p:spPr bwMode="auto">
          <a:xfrm>
            <a:off x="4572000" y="785813"/>
            <a:ext cx="4572000" cy="450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b="1" dirty="0">
              <a:latin typeface="Verdana" pitchFamily="34" charset="0"/>
              <a:ea typeface="ＭＳ Ｐゴシック" pitchFamily="34" charset="-128"/>
            </a:endParaRPr>
          </a:p>
          <a:p>
            <a:pPr>
              <a:lnSpc>
                <a:spcPct val="130000"/>
              </a:lnSpc>
            </a:pPr>
            <a:endParaRPr lang="pt-BR" b="1" dirty="0"/>
          </a:p>
          <a:p>
            <a:pPr>
              <a:lnSpc>
                <a:spcPct val="130000"/>
              </a:lnSpc>
            </a:pPr>
            <a:endParaRPr lang="pt-BR" sz="2800" b="1" dirty="0"/>
          </a:p>
          <a:p>
            <a:pPr>
              <a:lnSpc>
                <a:spcPct val="130000"/>
              </a:lnSpc>
            </a:pPr>
            <a:endParaRPr lang="pt-BR" sz="2800" b="1" dirty="0"/>
          </a:p>
          <a:p>
            <a:pPr>
              <a:lnSpc>
                <a:spcPct val="130000"/>
              </a:lnSpc>
            </a:pPr>
            <a:endParaRPr lang="pt-BR" sz="1400" b="1" dirty="0"/>
          </a:p>
          <a:p>
            <a:pPr>
              <a:lnSpc>
                <a:spcPct val="130000"/>
              </a:lnSpc>
            </a:pPr>
            <a:endParaRPr lang="pt-BR" sz="1400" b="1" dirty="0"/>
          </a:p>
          <a:p>
            <a:pPr>
              <a:lnSpc>
                <a:spcPct val="130000"/>
              </a:lnSpc>
            </a:pPr>
            <a:endParaRPr lang="pt-BR" sz="1400" b="1" dirty="0"/>
          </a:p>
          <a:p>
            <a:pPr>
              <a:lnSpc>
                <a:spcPct val="130000"/>
              </a:lnSpc>
            </a:pPr>
            <a:r>
              <a:rPr lang="pt-BR" sz="1400" b="1" dirty="0"/>
              <a:t>Nelson Fonseca Leite - Presidente</a:t>
            </a:r>
            <a:endParaRPr lang="pt-BR" b="1" dirty="0"/>
          </a:p>
          <a:p>
            <a:pPr>
              <a:lnSpc>
                <a:spcPct val="130000"/>
              </a:lnSpc>
            </a:pPr>
            <a:r>
              <a:rPr lang="pt-BR" dirty="0" smtClean="0"/>
              <a:t>13/06/2012</a:t>
            </a:r>
            <a:endParaRPr lang="pt-BR" dirty="0"/>
          </a:p>
        </p:txBody>
      </p:sp>
      <p:sp>
        <p:nvSpPr>
          <p:cNvPr id="3076" name="Retângulo 4"/>
          <p:cNvSpPr>
            <a:spLocks noChangeArrowheads="1"/>
          </p:cNvSpPr>
          <p:nvPr/>
        </p:nvSpPr>
        <p:spPr bwMode="auto">
          <a:xfrm>
            <a:off x="4429125" y="1143000"/>
            <a:ext cx="45720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Audiência Pública </a:t>
            </a:r>
          </a:p>
          <a:p>
            <a:r>
              <a:rPr lang="pt-BR"/>
              <a:t>Comissão de Defesa do Consumidor</a:t>
            </a:r>
          </a:p>
          <a:p>
            <a:r>
              <a:rPr lang="pt-BR"/>
              <a:t>Câmara dos Deputados</a:t>
            </a:r>
          </a:p>
          <a:p>
            <a:endParaRPr lang="pt-BR"/>
          </a:p>
          <a:p>
            <a:r>
              <a:rPr lang="pt-BR" b="1"/>
              <a:t>Projeto de Decreto Legislativo </a:t>
            </a:r>
          </a:p>
          <a:p>
            <a:r>
              <a:rPr lang="pt-BR" b="1"/>
              <a:t>nº 10, de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7800" y="548680"/>
            <a:ext cx="7315200" cy="533400"/>
          </a:xfrm>
        </p:spPr>
        <p:txBody>
          <a:bodyPr/>
          <a:lstStyle/>
          <a:p>
            <a:r>
              <a:rPr lang="pt-BR" dirty="0" smtClean="0"/>
              <a:t>Algumas interpretações da área técnica do TCU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800" i="1" dirty="0" smtClean="0"/>
              <a:t>"os custos decorrentes da Parcela A são simplesmente repassados ao consumidor, pois essencialmente, seus valores não decorrem de gestão eficiente da concessionária. Por essa razão, esses custos devem ser neutros e não gerar lucros ou prejuízos ao concessionário ou consumidor</a:t>
            </a:r>
            <a:r>
              <a:rPr lang="pt-BR" sz="1800" dirty="0" smtClean="0"/>
              <a:t> “</a:t>
            </a:r>
          </a:p>
          <a:p>
            <a:pPr algn="just"/>
            <a:r>
              <a:rPr lang="pt-BR" sz="1800" i="1" dirty="0" smtClean="0"/>
              <a:t>Em relação à demanda, quantidade de energia consumida, nota-se que essa faz parte da Parcela A, pois é componente de custo de compra de energia, e, sendo assim, seu custo é apurado e simplesmente repassado para o consumidor. Já, por isso, torna-se falaciosa a afirmação de que os riscos de demanda são assumidos pelo concessionário.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B5C627-EBE1-4C0A-B522-07A9D7962E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7800" y="548680"/>
            <a:ext cx="7315200" cy="533400"/>
          </a:xfrm>
        </p:spPr>
        <p:txBody>
          <a:bodyPr/>
          <a:lstStyle/>
          <a:p>
            <a:r>
              <a:rPr lang="pt-BR" sz="2000" dirty="0" smtClean="0"/>
              <a:t>Por outro lado, a área técnica do TCU desconsidera que (1/2):</a:t>
            </a:r>
            <a:endParaRPr lang="pt-BR" sz="2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1521" y="1508720"/>
            <a:ext cx="8511480" cy="4800600"/>
          </a:xfrm>
        </p:spPr>
        <p:txBody>
          <a:bodyPr/>
          <a:lstStyle/>
          <a:p>
            <a:pPr algn="just"/>
            <a:r>
              <a:rPr lang="pt-BR" sz="1800" dirty="0" smtClean="0"/>
              <a:t>há sinal de eficiência regulatória para a gestão das distribuidoras no que toca a inadimplência dos usuários que, por sua vez, incide sobre todas as parcelas da receita (compra de energia, transmissão, encargos setoriais e parcela B), bem como sobre os tributos estaduais (ICMS) e federais (PIS/COFINS);</a:t>
            </a:r>
          </a:p>
          <a:p>
            <a:pPr algn="just"/>
            <a:r>
              <a:rPr lang="pt-BR" sz="1800" dirty="0" smtClean="0"/>
              <a:t>a margem de repasse de 103% de contratação de energia é, na verdade, uma compensação pela assimetria ocasionada pelo risco extraordinário imposto pelo Poder Concedente ao distribuidor de energia elétrica para garantir lastro da expansão da oferta e mitigar riscos de um novo racionamento como ocorrido em 2001/2002. </a:t>
            </a:r>
          </a:p>
          <a:p>
            <a:pPr algn="just"/>
            <a:r>
              <a:rPr lang="pt-BR" sz="1800" dirty="0" smtClean="0"/>
              <a:t>se a distribuidora não atingir 100% de contratação será multada pela ANEEL.</a:t>
            </a:r>
          </a:p>
          <a:p>
            <a:pPr algn="just"/>
            <a:r>
              <a:rPr lang="pt-BR" sz="1800" dirty="0" smtClean="0"/>
              <a:t>a parcela que eventual superar aquela faixa é de risco da distribuidora com nítido viés de prejuízo (+80% das observações)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8F82E6-1383-429E-9FF8-956E3AA08E5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Botão de ação: Avançar ou Próximo 4">
            <a:hlinkClick r:id="rId2" action="ppaction://hlinksldjump" highlightClick="1"/>
          </p:cNvPr>
          <p:cNvSpPr/>
          <p:nvPr/>
        </p:nvSpPr>
        <p:spPr bwMode="auto">
          <a:xfrm>
            <a:off x="7740352" y="6093296"/>
            <a:ext cx="936104" cy="432048"/>
          </a:xfrm>
          <a:prstGeom prst="actionButtonForwardNext">
            <a:avLst/>
          </a:prstGeom>
          <a:solidFill>
            <a:srgbClr val="EAE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1521" y="1268760"/>
            <a:ext cx="8511480" cy="5112568"/>
          </a:xfrm>
        </p:spPr>
        <p:txBody>
          <a:bodyPr/>
          <a:lstStyle/>
          <a:p>
            <a:pPr algn="just"/>
            <a:r>
              <a:rPr lang="pt-BR" sz="1600" dirty="0" smtClean="0"/>
              <a:t>o repasse dos custos de compra de energia é condicionado ao que a ANEEL estabelece como "nível regulatório de perdas“. O modelo de incentivo aplicado pela Agência é assimétrico de modo que a grande maioria das distribuidoras têm prejuízo neste repasse</a:t>
            </a:r>
          </a:p>
          <a:p>
            <a:pPr algn="just"/>
            <a:endParaRPr lang="pt-BR" sz="1600" dirty="0" smtClean="0"/>
          </a:p>
          <a:p>
            <a:pPr algn="just"/>
            <a:r>
              <a:rPr lang="pt-BR" sz="1600" dirty="0" smtClean="0"/>
              <a:t>há riscos de contratação das distribuidoras relativos aos Montantes de Uso do Sistema de Transmissão. A exemplo da subcontratação de energia, a eventual multa por ultrapassagem dos limites contratados cobrada dos distribuidores não constitui repasse às tarifas finais dos usuários. Nota-se, também, que a </a:t>
            </a:r>
            <a:r>
              <a:rPr lang="pt-BR" sz="1600" dirty="0" err="1" smtClean="0"/>
              <a:t>Aneel</a:t>
            </a:r>
            <a:r>
              <a:rPr lang="pt-BR" sz="1600" dirty="0" smtClean="0"/>
              <a:t>, por meio da homologação da REN 399/10, aumentou substancialmente o risco da distribuidora, pois acrescentou limites de subcontratação com penalização por transgressão.</a:t>
            </a:r>
          </a:p>
          <a:p>
            <a:pPr algn="just"/>
            <a:r>
              <a:rPr lang="pt-BR" sz="1600" dirty="0" smtClean="0"/>
              <a:t>a Recomposição Tarifária Extraordinária - RTE não é um mecanismo livre de risco, ou seja, não garante a recuperação integral das perdas com a crise de energia de 2001/2002. </a:t>
            </a:r>
            <a:r>
              <a:rPr lang="pt-BR" sz="1600" u="sng" dirty="0" smtClean="0"/>
              <a:t>Quase 60% das distribuidoras abarcadas pela RTE amargaram um prejuízo da ordem </a:t>
            </a:r>
            <a:r>
              <a:rPr lang="pt-BR" sz="1600" b="1" u="sng" dirty="0" smtClean="0"/>
              <a:t>de 2 bilhões de reais </a:t>
            </a:r>
            <a:r>
              <a:rPr lang="pt-BR" sz="1600" u="sng" dirty="0" smtClean="0"/>
              <a:t>que, ainda, pode ser ampliado por interpretação da </a:t>
            </a:r>
            <a:r>
              <a:rPr lang="pt-BR" sz="1600" u="sng" dirty="0" err="1" smtClean="0"/>
              <a:t>Aneel</a:t>
            </a:r>
            <a:r>
              <a:rPr lang="pt-BR" sz="1600" u="sng" dirty="0" smtClean="0"/>
              <a:t> que está em juízo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8F82E6-1383-429E-9FF8-956E3AA08E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1447800" y="54868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 outro lado, a área técnica do TCU desconsidera que (2/2):</a:t>
            </a:r>
            <a:endParaRPr kumimoji="0" lang="pt-BR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Botão de ação: Avançar ou Próximo 7">
            <a:hlinkClick r:id="rId2" action="ppaction://hlinksldjump" highlightClick="1"/>
          </p:cNvPr>
          <p:cNvSpPr/>
          <p:nvPr/>
        </p:nvSpPr>
        <p:spPr bwMode="auto">
          <a:xfrm>
            <a:off x="7812360" y="2204864"/>
            <a:ext cx="936104" cy="432048"/>
          </a:xfrm>
          <a:prstGeom prst="actionButtonForwardNext">
            <a:avLst/>
          </a:prstGeom>
          <a:solidFill>
            <a:srgbClr val="EAE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01487" y="1268760"/>
            <a:ext cx="8763001" cy="5328592"/>
          </a:xfrm>
        </p:spPr>
        <p:txBody>
          <a:bodyPr/>
          <a:lstStyle/>
          <a:p>
            <a:pPr algn="just"/>
            <a:r>
              <a:rPr lang="pt-BR" sz="1600" dirty="0" smtClean="0"/>
              <a:t>Mediante esses fatos, </a:t>
            </a:r>
            <a:r>
              <a:rPr lang="pt-BR" sz="1600" b="1" u="sng" dirty="0" smtClean="0"/>
              <a:t>padecem as hipóteses da  área técnica do TCU</a:t>
            </a:r>
            <a:r>
              <a:rPr lang="pt-BR" sz="1600" dirty="0" smtClean="0"/>
              <a:t> de que: (i) há um simples repasse de custos da Parcela A e (ii) o risco do negócio de distribuição refere-se única e exclusivamente aos valores da Parcela B.</a:t>
            </a:r>
          </a:p>
          <a:p>
            <a:pPr algn="just"/>
            <a:r>
              <a:rPr lang="pt-BR" sz="1600" dirty="0" smtClean="0"/>
              <a:t>O exposto revela uma compreensão parcial da área técnica do TCU sobre o modelo regulatório e institucional do setor elétrico brasileiro, bem como um juízo contraditório de que o princípio de modicidade tarifária não convive com o conceito de alocação de riscos existentes nos contratos, em especial no contrato de concessão do segmento de distribuição de energia elétrica. </a:t>
            </a:r>
            <a:r>
              <a:rPr lang="pt-BR" sz="1600" b="1" u="sng" dirty="0" smtClean="0"/>
              <a:t>Essa combinação resulta na equivoca conclusão da área técnica do TCU de que existe um suposto erro da metodologia do reajuste tarifário.</a:t>
            </a:r>
          </a:p>
          <a:p>
            <a:pPr algn="just"/>
            <a:r>
              <a:rPr lang="pt-BR" sz="1600" dirty="0" smtClean="0"/>
              <a:t>O ambiente regulatório permite contínuo aprimoramento com base na análise da contemporaneidade de suas regras e procedimentos mas, principalmente, da eficácia dos seus resultados. </a:t>
            </a:r>
            <a:r>
              <a:rPr lang="pt-BR" sz="1600" b="1" u="sng" dirty="0" smtClean="0"/>
              <a:t>Contudo, a segurança jurídica é princípio fundamental neste movimento e não pode ser subjugado</a:t>
            </a:r>
            <a:r>
              <a:rPr lang="pt-BR" sz="1600" dirty="0" smtClean="0"/>
              <a:t>. A possibilidade de retroação dos efeitos de um eventual aperfeiçoamento certamente carrega efeito colateral indesejado: inibir qualquer iniciativa de melhoria de métodos e processos. 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8F82E6-1383-429E-9FF8-956E3AA08E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1447800" y="54868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 suma:</a:t>
            </a:r>
            <a:endParaRPr kumimoji="0" lang="pt-BR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7800" y="404664"/>
            <a:ext cx="7315200" cy="533400"/>
          </a:xfrm>
        </p:spPr>
        <p:txBody>
          <a:bodyPr/>
          <a:lstStyle/>
          <a:p>
            <a:r>
              <a:rPr lang="pt-BR" sz="2000" dirty="0" smtClean="0"/>
              <a:t>80% de ocorrências dos últimos 10 anos apontam para prejuízo às distribuidoras que estiveram com 103% ou mais de contratação</a:t>
            </a:r>
            <a:endParaRPr lang="pt-BR" sz="20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8F82E6-1383-429E-9FF8-956E3AA08E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264696" cy="460851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Pentágono 5"/>
          <p:cNvSpPr/>
          <p:nvPr/>
        </p:nvSpPr>
        <p:spPr bwMode="auto">
          <a:xfrm rot="16200000">
            <a:off x="6829509" y="3691771"/>
            <a:ext cx="720080" cy="338554"/>
          </a:xfrm>
          <a:prstGeom prst="homePlate">
            <a:avLst/>
          </a:prstGeom>
          <a:solidFill>
            <a:srgbClr val="EAE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(+)</a:t>
            </a:r>
          </a:p>
        </p:txBody>
      </p:sp>
      <p:sp>
        <p:nvSpPr>
          <p:cNvPr id="7" name="Pentágono 6"/>
          <p:cNvSpPr/>
          <p:nvPr/>
        </p:nvSpPr>
        <p:spPr bwMode="auto">
          <a:xfrm rot="5400000">
            <a:off x="6829509" y="4483859"/>
            <a:ext cx="720080" cy="338554"/>
          </a:xfrm>
          <a:prstGeom prst="homePlate">
            <a:avLst/>
          </a:prstGeom>
          <a:solidFill>
            <a:srgbClr val="EAE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pt-BR" dirty="0" smtClean="0">
                <a:latin typeface="Arial" pitchFamily="34" charset="0"/>
              </a:rPr>
              <a:t>(-)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Botão de ação: Retornar 7">
            <a:hlinkClick r:id="rId3" action="ppaction://hlinksldjump" highlightClick="1"/>
          </p:cNvPr>
          <p:cNvSpPr/>
          <p:nvPr/>
        </p:nvSpPr>
        <p:spPr bwMode="auto">
          <a:xfrm>
            <a:off x="8244408" y="5949280"/>
            <a:ext cx="576064" cy="504056"/>
          </a:xfrm>
          <a:prstGeom prst="actionButtonReturn">
            <a:avLst/>
          </a:prstGeom>
          <a:solidFill>
            <a:srgbClr val="EAE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7800" y="404664"/>
            <a:ext cx="7315200" cy="533400"/>
          </a:xfrm>
        </p:spPr>
        <p:txBody>
          <a:bodyPr/>
          <a:lstStyle/>
          <a:p>
            <a:r>
              <a:rPr lang="pt-BR" sz="2000" dirty="0" smtClean="0"/>
              <a:t>70% das distribuidoras têm prejuízo no repasse de custos da compra de energia em função do nível regulatório de perdas definido pela ANEEL</a:t>
            </a:r>
            <a:endParaRPr lang="pt-BR" sz="20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8F82E6-1383-429E-9FF8-956E3AA08E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628" y="1340769"/>
            <a:ext cx="7243061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Botão de ação: Retornar 8">
            <a:hlinkClick r:id="rId3" action="ppaction://hlinksldjump" highlightClick="1"/>
          </p:cNvPr>
          <p:cNvSpPr/>
          <p:nvPr/>
        </p:nvSpPr>
        <p:spPr bwMode="auto">
          <a:xfrm>
            <a:off x="8244408" y="5949280"/>
            <a:ext cx="576064" cy="504056"/>
          </a:xfrm>
          <a:prstGeom prst="actionButtonReturn">
            <a:avLst/>
          </a:prstGeom>
          <a:solidFill>
            <a:srgbClr val="EAE6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4C4C4C"/>
      </a:dk1>
      <a:lt1>
        <a:srgbClr val="FFFFFF"/>
      </a:lt1>
      <a:dk2>
        <a:srgbClr val="3F3F3F"/>
      </a:dk2>
      <a:lt2>
        <a:srgbClr val="BFBFBF"/>
      </a:lt2>
      <a:accent1>
        <a:srgbClr val="BAE0E3"/>
      </a:accent1>
      <a:accent2>
        <a:srgbClr val="007E9E"/>
      </a:accent2>
      <a:accent3>
        <a:srgbClr val="FFFFFF"/>
      </a:accent3>
      <a:accent4>
        <a:srgbClr val="404040"/>
      </a:accent4>
      <a:accent5>
        <a:srgbClr val="D9EDEF"/>
      </a:accent5>
      <a:accent6>
        <a:srgbClr val="00728F"/>
      </a:accent6>
      <a:hlink>
        <a:srgbClr val="47AAC2"/>
      </a:hlink>
      <a:folHlink>
        <a:srgbClr val="80CDE1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6D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6D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16822</TotalTime>
  <Words>758</Words>
  <Application>Microsoft Office PowerPoint</Application>
  <PresentationFormat>Apresentação na tela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Blank</vt:lpstr>
      <vt:lpstr>Slide 1</vt:lpstr>
      <vt:lpstr>Algumas interpretações da área técnica do TCU</vt:lpstr>
      <vt:lpstr>Por outro lado, a área técnica do TCU desconsidera que (1/2):</vt:lpstr>
      <vt:lpstr>Slide 4</vt:lpstr>
      <vt:lpstr>Slide 5</vt:lpstr>
      <vt:lpstr>80% de ocorrências dos últimos 10 anos apontam para prejuízo às distribuidoras que estiveram com 103% ou mais de contratação</vt:lpstr>
      <vt:lpstr>70% das distribuidoras têm prejuízo no repasse de custos da compra de energia em função do nível regulatório de perdas definido pela ANEEL</vt:lpstr>
    </vt:vector>
  </TitlesOfParts>
  <Company>Eg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Eg.design</dc:creator>
  <cp:lastModifiedBy>Marco.Delgado</cp:lastModifiedBy>
  <cp:revision>1903</cp:revision>
  <dcterms:created xsi:type="dcterms:W3CDTF">2004-08-17T21:32:50Z</dcterms:created>
  <dcterms:modified xsi:type="dcterms:W3CDTF">2012-06-13T16:15:56Z</dcterms:modified>
</cp:coreProperties>
</file>